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400" r:id="rId2"/>
    <p:sldId id="401" r:id="rId3"/>
    <p:sldId id="402" r:id="rId4"/>
    <p:sldId id="403" r:id="rId5"/>
    <p:sldId id="270" r:id="rId6"/>
    <p:sldId id="347" r:id="rId7"/>
    <p:sldId id="367" r:id="rId8"/>
    <p:sldId id="386" r:id="rId9"/>
    <p:sldId id="394" r:id="rId10"/>
    <p:sldId id="387" r:id="rId11"/>
    <p:sldId id="395" r:id="rId12"/>
    <p:sldId id="396" r:id="rId13"/>
    <p:sldId id="397" r:id="rId14"/>
    <p:sldId id="398" r:id="rId15"/>
    <p:sldId id="365" r:id="rId16"/>
    <p:sldId id="356" r:id="rId17"/>
    <p:sldId id="373" r:id="rId18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30A0"/>
    <a:srgbClr val="A5A5A5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5387" autoAdjust="0"/>
  </p:normalViewPr>
  <p:slideViewPr>
    <p:cSldViewPr snapToGrid="0">
      <p:cViewPr varScale="1">
        <p:scale>
          <a:sx n="72" d="100"/>
          <a:sy n="72" d="100"/>
        </p:scale>
        <p:origin x="54" y="3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8CDC9-85D4-4503-A1C1-C4A7D08CE495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FFA11-8017-47B8-A9A2-068FE447A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9129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83B7E-F356-4973-84B6-1B2DF6CBB415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926013"/>
            <a:ext cx="5680075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2F9A1-B8C3-4126-BBDE-0070D438ED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5014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6/11/2020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4F14E88-7A93-4A7E-9244-D91EF9A68B1E}"/>
              </a:ext>
            </a:extLst>
          </p:cNvPr>
          <p:cNvSpPr/>
          <p:nvPr/>
        </p:nvSpPr>
        <p:spPr>
          <a:xfrm>
            <a:off x="11081" y="562972"/>
            <a:ext cx="12086708" cy="292283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4"/>
            <a:ext cx="12142124" cy="29982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Balancing Formula Equations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List the number of each type of element on both sides of the equation.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Choose an element that has unequal numbers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Add coefficients to make them equal and adjust the numbers of elements in the list.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Choose another element that has unequal numbers, add coefficients and adjust the list.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Repeat until all elements have equal numbers.</a:t>
            </a:r>
            <a:endParaRPr lang="en-AU" sz="2500" dirty="0"/>
          </a:p>
        </p:txBody>
      </p:sp>
      <p:sp>
        <p:nvSpPr>
          <p:cNvPr id="15" name="TextBox 14"/>
          <p:cNvSpPr txBox="1"/>
          <p:nvPr/>
        </p:nvSpPr>
        <p:spPr>
          <a:xfrm>
            <a:off x="1702305" y="3727574"/>
            <a:ext cx="819141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sz="2800" dirty="0" smtClean="0"/>
          </a:p>
          <a:p>
            <a:r>
              <a:rPr lang="en-AU" sz="2800" dirty="0" smtClean="0"/>
              <a:t>	HNO</a:t>
            </a:r>
            <a:r>
              <a:rPr lang="en-AU" sz="2800" baseline="-25000" dirty="0" smtClean="0"/>
              <a:t>3</a:t>
            </a:r>
            <a:r>
              <a:rPr lang="en-AU" sz="2800" dirty="0" smtClean="0"/>
              <a:t> +   Na  </a:t>
            </a:r>
            <a:r>
              <a:rPr lang="en-AU" sz="2800" dirty="0" smtClean="0">
                <a:sym typeface="Wingdings" panose="05000000000000000000" pitchFamily="2" charset="2"/>
              </a:rPr>
              <a:t>  H</a:t>
            </a:r>
            <a:r>
              <a:rPr lang="en-AU" sz="2800" baseline="-25000" dirty="0" smtClean="0">
                <a:sym typeface="Wingdings" panose="05000000000000000000" pitchFamily="2" charset="2"/>
              </a:rPr>
              <a:t>2</a:t>
            </a:r>
            <a:r>
              <a:rPr lang="en-AU" sz="2800" dirty="0" smtClean="0">
                <a:sym typeface="Wingdings" panose="05000000000000000000" pitchFamily="2" charset="2"/>
              </a:rPr>
              <a:t> +   NaNO</a:t>
            </a:r>
            <a:r>
              <a:rPr lang="en-AU" sz="2800" baseline="-25000" dirty="0" smtClean="0">
                <a:sym typeface="Wingdings" panose="05000000000000000000" pitchFamily="2" charset="2"/>
              </a:rPr>
              <a:t>3</a:t>
            </a:r>
            <a:endParaRPr lang="en-AU" sz="2800" dirty="0" smtClean="0">
              <a:sym typeface="Wingdings" panose="05000000000000000000" pitchFamily="2" charset="2"/>
            </a:endParaRPr>
          </a:p>
          <a:p>
            <a:r>
              <a:rPr lang="en-AU" sz="2800" dirty="0" smtClean="0">
                <a:sym typeface="Wingdings" panose="05000000000000000000" pitchFamily="2" charset="2"/>
              </a:rPr>
              <a:t> </a:t>
            </a:r>
          </a:p>
          <a:p>
            <a:r>
              <a:rPr lang="en-AU" sz="2800" dirty="0" smtClean="0">
                <a:sym typeface="Wingdings" panose="05000000000000000000" pitchFamily="2" charset="2"/>
              </a:rPr>
              <a:t>Balance the equation using the method shown in class.</a:t>
            </a:r>
            <a:endParaRPr lang="en-AU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5680759" y="4152101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>
                <a:solidFill>
                  <a:schemeClr val="accent4"/>
                </a:solidFill>
              </a:rPr>
              <a:t>2</a:t>
            </a:r>
            <a:endParaRPr lang="en-AU" sz="2800" dirty="0">
              <a:solidFill>
                <a:schemeClr val="accent4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33912" y="4158461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>
                <a:solidFill>
                  <a:schemeClr val="accent4"/>
                </a:solidFill>
              </a:rPr>
              <a:t>2</a:t>
            </a:r>
            <a:endParaRPr lang="en-AU" sz="2800" dirty="0">
              <a:solidFill>
                <a:schemeClr val="accent4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691532" y="4152101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>
                <a:solidFill>
                  <a:schemeClr val="accent4"/>
                </a:solidFill>
              </a:rPr>
              <a:t>2</a:t>
            </a:r>
            <a:endParaRPr lang="en-AU" sz="28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43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  <p:bldP spid="15" grpId="0" uiExpand="1" build="p"/>
      <p:bldP spid="7" grpId="0"/>
      <p:bldP spid="25" grpId="0"/>
      <p:bldP spid="2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763187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</a:t>
                      </a:r>
                      <a:r>
                        <a:rPr lang="en-AU" baseline="0" dirty="0" smtClean="0"/>
                        <a:t> do you test for the presence of hydrogen?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4833306"/>
              </p:ext>
            </p:extLst>
          </p:nvPr>
        </p:nvGraphicFramePr>
        <p:xfrm>
          <a:off x="9514800" y="1203375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will you observe</a:t>
                      </a:r>
                      <a:r>
                        <a:rPr lang="en-AU" baseline="0" dirty="0" smtClean="0"/>
                        <a:t> if hydrogen is present?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11560233" cy="50457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Testing for Hydrogen</a:t>
            </a:r>
          </a:p>
          <a:p>
            <a:r>
              <a:rPr lang="en-AU" dirty="0" smtClean="0"/>
              <a:t>The common test for hydrogen is called the ‘pop test’.</a:t>
            </a:r>
          </a:p>
          <a:p>
            <a:r>
              <a:rPr lang="en-AU" dirty="0" smtClean="0"/>
              <a:t>A sample of the gas is collected in a test tube.</a:t>
            </a:r>
          </a:p>
          <a:p>
            <a:r>
              <a:rPr lang="en-AU" dirty="0" smtClean="0"/>
              <a:t>A lit match or splint is held at the mouth of the test tube.</a:t>
            </a:r>
          </a:p>
          <a:p>
            <a:r>
              <a:rPr lang="en-AU" dirty="0" smtClean="0"/>
              <a:t>If hydrogen is present, a squeaky sound is heard when the hydrogen burns.</a:t>
            </a:r>
            <a:endParaRPr lang="en-AU" dirty="0"/>
          </a:p>
        </p:txBody>
      </p:sp>
      <p:pic>
        <p:nvPicPr>
          <p:cNvPr id="5" name="Chemistry Revision - Testing for Hydroge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7052" y="3020616"/>
            <a:ext cx="6706127" cy="377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647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pic>
        <p:nvPicPr>
          <p:cNvPr id="2050" name="Picture 2" descr="Image result for hindenburg disast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4922" y="834154"/>
            <a:ext cx="6367257" cy="520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5750599"/>
              </p:ext>
            </p:extLst>
          </p:nvPr>
        </p:nvGraphicFramePr>
        <p:xfrm>
          <a:off x="578418" y="1334246"/>
          <a:ext cx="3947431" cy="4206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94743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Trivia Time</a:t>
                      </a:r>
                      <a:endParaRPr lang="en-AU" sz="2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Airships were once</a:t>
                      </a:r>
                      <a:r>
                        <a:rPr lang="en-AU" sz="2400" baseline="0" dirty="0" smtClean="0"/>
                        <a:t> filled with hydrogen, as it is the lightest gas.  This changed after the Hindenburg disaster. </a:t>
                      </a:r>
                    </a:p>
                    <a:p>
                      <a:endParaRPr lang="en-AU" sz="2400" baseline="0" dirty="0" smtClean="0"/>
                    </a:p>
                    <a:p>
                      <a:r>
                        <a:rPr lang="en-AU" sz="2400" baseline="0" dirty="0" smtClean="0"/>
                        <a:t>The airship caught on fire while it was landing, killing 35 people.  Helium is now used instead of hydrogen because it is unreactive.</a:t>
                      </a:r>
                      <a:endParaRPr lang="en-AU" sz="2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8711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04F14E88-7A93-4A7E-9244-D91EF9A68B1E}"/>
              </a:ext>
            </a:extLst>
          </p:cNvPr>
          <p:cNvSpPr/>
          <p:nvPr/>
        </p:nvSpPr>
        <p:spPr>
          <a:xfrm>
            <a:off x="0" y="584775"/>
            <a:ext cx="9160625" cy="27352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736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are the reactants?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668437"/>
              </p:ext>
            </p:extLst>
          </p:nvPr>
        </p:nvGraphicFramePr>
        <p:xfrm>
          <a:off x="9514800" y="967419"/>
          <a:ext cx="2605964" cy="736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salt is</a:t>
                      </a:r>
                      <a:r>
                        <a:rPr lang="en-AU" baseline="0" dirty="0" smtClean="0"/>
                        <a:t> formed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1"/>
            <a:ext cx="9160625" cy="4518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Acid-Metal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the reactants in the reaction and write them first, with plus signs between each one.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an arrow at the end of the reactants, and put the hydrogen on the products side.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Identify the </a:t>
            </a:r>
            <a:r>
              <a:rPr lang="en-AU" dirty="0" smtClean="0"/>
              <a:t>salt formed and add it to the products side.</a:t>
            </a:r>
            <a:endParaRPr lang="en-AU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Predict the products when iron reacts with 	           hydrochloric acid.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8484" y="5009805"/>
            <a:ext cx="364260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Iron + Hydrochloric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4465940" y="5009805"/>
            <a:ext cx="33296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Hydrogen  +                 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3894959" y="5440692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6366229" y="5440692"/>
            <a:ext cx="2039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Iron chloride</a:t>
            </a:r>
            <a:endParaRPr lang="en-AU" sz="28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908514"/>
              </p:ext>
            </p:extLst>
          </p:nvPr>
        </p:nvGraphicFramePr>
        <p:xfrm>
          <a:off x="7248699" y="3651986"/>
          <a:ext cx="4571614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716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0687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04F14E88-7A93-4A7E-9244-D91EF9A68B1E}"/>
              </a:ext>
            </a:extLst>
          </p:cNvPr>
          <p:cNvSpPr/>
          <p:nvPr/>
        </p:nvSpPr>
        <p:spPr>
          <a:xfrm>
            <a:off x="0" y="584775"/>
            <a:ext cx="9160625" cy="27352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736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are the reactants?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668437"/>
              </p:ext>
            </p:extLst>
          </p:nvPr>
        </p:nvGraphicFramePr>
        <p:xfrm>
          <a:off x="9514800" y="967419"/>
          <a:ext cx="2605964" cy="736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salt is</a:t>
                      </a:r>
                      <a:r>
                        <a:rPr lang="en-AU" baseline="0" dirty="0" smtClean="0"/>
                        <a:t> formed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586062"/>
            <a:ext cx="9160624" cy="4280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Acid-Metal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the reactants in the reaction and write them first, with plus signs between each one.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an arrow at the end of the reactants, and put the hydrogen on the products side.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Identify the </a:t>
            </a:r>
            <a:r>
              <a:rPr lang="en-AU" dirty="0" smtClean="0"/>
              <a:t>salt formed and add it to the products side.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 smtClean="0"/>
              <a:t>What products are formed when zinc and nitric 		  acid react together?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75200" y="5009805"/>
            <a:ext cx="258917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Zinc + Nitric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4465940" y="5009805"/>
            <a:ext cx="33296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Hydrogen  +                 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3894959" y="5440692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6471614" y="5440692"/>
            <a:ext cx="1829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Zinc nitrate</a:t>
            </a:r>
            <a:endParaRPr lang="en-AU" sz="2800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2957389"/>
              </p:ext>
            </p:extLst>
          </p:nvPr>
        </p:nvGraphicFramePr>
        <p:xfrm>
          <a:off x="7248699" y="3651986"/>
          <a:ext cx="4571614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716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214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04F14E88-7A93-4A7E-9244-D91EF9A68B1E}"/>
              </a:ext>
            </a:extLst>
          </p:cNvPr>
          <p:cNvSpPr/>
          <p:nvPr/>
        </p:nvSpPr>
        <p:spPr>
          <a:xfrm>
            <a:off x="0" y="584775"/>
            <a:ext cx="9160625" cy="27352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736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are the reactants?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668437"/>
              </p:ext>
            </p:extLst>
          </p:nvPr>
        </p:nvGraphicFramePr>
        <p:xfrm>
          <a:off x="9514800" y="967419"/>
          <a:ext cx="2605964" cy="736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salt is</a:t>
                      </a:r>
                      <a:r>
                        <a:rPr lang="en-AU" baseline="0" dirty="0" smtClean="0"/>
                        <a:t> formed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586062"/>
            <a:ext cx="9160624" cy="4280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Acid-Metal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the reactants in the reaction and write them first, with plus signs between each one.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an arrow at the end of the reactants, and put the hydrogen on the products side.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Identify the </a:t>
            </a:r>
            <a:r>
              <a:rPr lang="en-AU" dirty="0" smtClean="0"/>
              <a:t>salt formed and add it to the products side.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 smtClean="0"/>
              <a:t>When sulfuric acid and copper react together,		 what products would be formed?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0482" y="5009805"/>
            <a:ext cx="33586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Copper + Sulfuric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4465940" y="5009805"/>
            <a:ext cx="33296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Hydrogen  +                 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3894959" y="5440692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6384309" y="5440692"/>
            <a:ext cx="2304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Copper sulfate</a:t>
            </a:r>
            <a:endParaRPr lang="en-AU" sz="2800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2957389"/>
              </p:ext>
            </p:extLst>
          </p:nvPr>
        </p:nvGraphicFramePr>
        <p:xfrm>
          <a:off x="7248699" y="3651986"/>
          <a:ext cx="4571614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716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582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2014888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11077128" cy="2724807"/>
          </a:xfrm>
        </p:spPr>
        <p:txBody>
          <a:bodyPr>
            <a:normAutofit/>
          </a:bodyPr>
          <a:lstStyle/>
          <a:p>
            <a:r>
              <a:rPr lang="en-AU" dirty="0" smtClean="0"/>
              <a:t>Knowing how acids react with different substances will help you understand how and why acids are used for different purposes.</a:t>
            </a:r>
          </a:p>
          <a:p>
            <a:endParaRPr lang="en-AU" dirty="0"/>
          </a:p>
          <a:p>
            <a:r>
              <a:rPr lang="en-AU" dirty="0" smtClean="0"/>
              <a:t>The reaction between metals and acids can be used to create decorative patterns on metals through a process called etching.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10088"/>
          <a:stretch/>
        </p:blipFill>
        <p:spPr>
          <a:xfrm>
            <a:off x="4114063" y="2991205"/>
            <a:ext cx="4286133" cy="347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95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311405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3F084AA0-3EDF-46EF-9788-10988AA274BE}"/>
              </a:ext>
            </a:extLst>
          </p:cNvPr>
          <p:cNvSpPr txBox="1"/>
          <p:nvPr/>
        </p:nvSpPr>
        <p:spPr>
          <a:xfrm>
            <a:off x="-1" y="584775"/>
            <a:ext cx="121920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Which of the compounds below are salts and which are not?  Give a reason for your choice.</a:t>
            </a:r>
          </a:p>
          <a:p>
            <a:r>
              <a:rPr lang="en-AU" sz="2800" dirty="0" smtClean="0"/>
              <a:t>Magnesium chloride (MgCl</a:t>
            </a:r>
            <a:r>
              <a:rPr lang="en-AU" sz="2800" baseline="-25000" dirty="0" smtClean="0"/>
              <a:t>2</a:t>
            </a:r>
            <a:r>
              <a:rPr lang="en-AU" sz="2800" dirty="0" smtClean="0"/>
              <a:t>)	Methane (CH</a:t>
            </a:r>
            <a:r>
              <a:rPr lang="en-AU" sz="2800" baseline="-25000" dirty="0" smtClean="0"/>
              <a:t>4</a:t>
            </a:r>
            <a:r>
              <a:rPr lang="en-AU" sz="2800" dirty="0" smtClean="0"/>
              <a:t>)	Copper carbonate (CuCO</a:t>
            </a:r>
            <a:r>
              <a:rPr lang="en-AU" sz="2800" baseline="-25000" dirty="0" smtClean="0"/>
              <a:t>3</a:t>
            </a:r>
            <a:r>
              <a:rPr lang="en-AU" sz="2800" dirty="0" smtClean="0"/>
              <a:t>)</a:t>
            </a:r>
            <a:endParaRPr lang="en-AU" sz="2800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8961D502-E9AB-45C2-A365-8A28B89B2767}"/>
              </a:ext>
            </a:extLst>
          </p:cNvPr>
          <p:cNvSpPr txBox="1"/>
          <p:nvPr/>
        </p:nvSpPr>
        <p:spPr>
          <a:xfrm>
            <a:off x="-3" y="3726383"/>
            <a:ext cx="2311405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1765DF93-15B6-43D3-8241-2EE6ACD035B1}"/>
              </a:ext>
            </a:extLst>
          </p:cNvPr>
          <p:cNvSpPr txBox="1"/>
          <p:nvPr/>
        </p:nvSpPr>
        <p:spPr>
          <a:xfrm>
            <a:off x="-2" y="4311158"/>
            <a:ext cx="117828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Predict the products of the reaction between hydrochloric acid and zinc metal, and write a word equation.</a:t>
            </a:r>
            <a:endParaRPr lang="en-AU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9F077C87-7700-4FD4-8B51-5E3307E9146F}"/>
              </a:ext>
            </a:extLst>
          </p:cNvPr>
          <p:cNvSpPr txBox="1"/>
          <p:nvPr/>
        </p:nvSpPr>
        <p:spPr>
          <a:xfrm>
            <a:off x="0" y="2114916"/>
            <a:ext cx="2311405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8772C39-3627-4D32-9775-81CB38CCFCAD}"/>
              </a:ext>
            </a:extLst>
          </p:cNvPr>
          <p:cNvSpPr txBox="1"/>
          <p:nvPr/>
        </p:nvSpPr>
        <p:spPr>
          <a:xfrm>
            <a:off x="-3" y="2699691"/>
            <a:ext cx="11218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Explain how to test for the presence of hydrogen.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62476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3895468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Independent Practice</a:t>
            </a:r>
            <a:endParaRPr lang="en-AU" sz="3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584775"/>
            <a:ext cx="12150166" cy="6041872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AU" dirty="0" smtClean="0"/>
              <a:t>Collect an experiment sheet from your teacher or download it from Connect.</a:t>
            </a:r>
          </a:p>
          <a:p>
            <a:pPr marL="0" indent="0">
              <a:spcBef>
                <a:spcPts val="1800"/>
              </a:spcBef>
              <a:buNone/>
            </a:pPr>
            <a:endParaRPr lang="en-AU" dirty="0"/>
          </a:p>
          <a:p>
            <a:pPr marL="0" indent="0">
              <a:spcBef>
                <a:spcPts val="1800"/>
              </a:spcBef>
              <a:buNone/>
            </a:pPr>
            <a:r>
              <a:rPr lang="en-AU" dirty="0" smtClean="0"/>
              <a:t>Complete the experiment following your teacher’s instructions.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5631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3"/>
            <a:ext cx="11948160" cy="47396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Comparing the Properties of Acids and Bases</a:t>
            </a:r>
            <a:endParaRPr lang="en-AU" b="1" dirty="0"/>
          </a:p>
          <a:p>
            <a:pPr marL="0" indent="0">
              <a:buNone/>
            </a:pPr>
            <a:r>
              <a:rPr lang="en-AU" dirty="0" smtClean="0"/>
              <a:t>Acids contain </a:t>
            </a:r>
            <a:r>
              <a:rPr lang="en-AU" u="sng" dirty="0" smtClean="0"/>
              <a:t>hydrogen</a:t>
            </a:r>
            <a:r>
              <a:rPr lang="en-AU" dirty="0" smtClean="0"/>
              <a:t> in their chemical structure.  They taste </a:t>
            </a:r>
            <a:r>
              <a:rPr lang="en-AU" u="sng" dirty="0" smtClean="0"/>
              <a:t>sour</a:t>
            </a:r>
            <a:r>
              <a:rPr lang="en-AU" dirty="0" smtClean="0"/>
              <a:t>, cause a </a:t>
            </a:r>
            <a:r>
              <a:rPr lang="en-AU" u="sng" dirty="0" smtClean="0"/>
              <a:t>prickling or burning</a:t>
            </a:r>
            <a:r>
              <a:rPr lang="en-AU" dirty="0" smtClean="0"/>
              <a:t> sensation and are </a:t>
            </a:r>
            <a:r>
              <a:rPr lang="en-AU" u="sng" dirty="0" smtClean="0"/>
              <a:t>corrosive</a:t>
            </a:r>
            <a:r>
              <a:rPr lang="en-AU" dirty="0" smtClean="0"/>
              <a:t>. </a:t>
            </a:r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Bases contain </a:t>
            </a:r>
            <a:r>
              <a:rPr lang="en-AU" u="sng" dirty="0" smtClean="0"/>
              <a:t>hydroxide</a:t>
            </a:r>
            <a:r>
              <a:rPr lang="en-AU" dirty="0" smtClean="0"/>
              <a:t> or </a:t>
            </a:r>
            <a:r>
              <a:rPr lang="en-AU" u="sng" dirty="0" smtClean="0"/>
              <a:t>carbonate</a:t>
            </a:r>
            <a:r>
              <a:rPr lang="en-AU" dirty="0" smtClean="0"/>
              <a:t> in their chemical structure.  They taste </a:t>
            </a:r>
            <a:r>
              <a:rPr lang="en-AU" u="sng" dirty="0" smtClean="0"/>
              <a:t>bitter</a:t>
            </a:r>
            <a:r>
              <a:rPr lang="en-AU" dirty="0" smtClean="0"/>
              <a:t> and feel </a:t>
            </a:r>
            <a:r>
              <a:rPr lang="en-AU" u="sng" dirty="0" smtClean="0"/>
              <a:t>soapy</a:t>
            </a:r>
            <a:r>
              <a:rPr lang="en-AU" dirty="0" smtClean="0"/>
              <a:t>.  They are </a:t>
            </a:r>
            <a:r>
              <a:rPr lang="en-AU" u="sng" dirty="0" smtClean="0"/>
              <a:t>corrosive</a:t>
            </a:r>
            <a:r>
              <a:rPr lang="en-AU" dirty="0" smtClean="0"/>
              <a:t>.</a:t>
            </a:r>
            <a:endParaRPr lang="en-AU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Draw and fill out the Venn diagram 							      on your whiteboard to show the							 properties of acids and bases.</a:t>
            </a:r>
            <a:endParaRPr lang="en-AU" dirty="0"/>
          </a:p>
        </p:txBody>
      </p:sp>
      <p:sp>
        <p:nvSpPr>
          <p:cNvPr id="3" name="Oval 2"/>
          <p:cNvSpPr/>
          <p:nvPr/>
        </p:nvSpPr>
        <p:spPr>
          <a:xfrm>
            <a:off x="5472628" y="2955071"/>
            <a:ext cx="3762895" cy="3762895"/>
          </a:xfrm>
          <a:prstGeom prst="ellipse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Oval 14"/>
          <p:cNvSpPr/>
          <p:nvPr/>
        </p:nvSpPr>
        <p:spPr>
          <a:xfrm>
            <a:off x="7924881" y="2955070"/>
            <a:ext cx="3762895" cy="3762895"/>
          </a:xfrm>
          <a:prstGeom prst="ellipse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/>
          <p:cNvSpPr txBox="1"/>
          <p:nvPr/>
        </p:nvSpPr>
        <p:spPr>
          <a:xfrm>
            <a:off x="6869164" y="3320832"/>
            <a:ext cx="8627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 smtClean="0"/>
              <a:t>Acids</a:t>
            </a:r>
            <a:endParaRPr lang="en-AU" sz="2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9466387" y="3320832"/>
            <a:ext cx="912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 smtClean="0"/>
              <a:t>Bases</a:t>
            </a:r>
            <a:endParaRPr lang="en-AU" sz="2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7908255" y="4544726"/>
            <a:ext cx="1362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 smtClean="0"/>
              <a:t>Corrosive</a:t>
            </a:r>
            <a:endParaRPr lang="en-AU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6039945" y="3917426"/>
            <a:ext cx="756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 smtClean="0"/>
              <a:t>Sour</a:t>
            </a:r>
            <a:endParaRPr lang="en-AU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9659559" y="3917426"/>
            <a:ext cx="880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 smtClean="0"/>
              <a:t>Bitter</a:t>
            </a:r>
            <a:endParaRPr lang="en-AU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5472628" y="4544726"/>
            <a:ext cx="25131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P</a:t>
            </a:r>
            <a:r>
              <a:rPr lang="en-AU" sz="2400" dirty="0" smtClean="0"/>
              <a:t>rickling or  burning sensation </a:t>
            </a:r>
            <a:endParaRPr lang="en-AU" sz="2400" dirty="0"/>
          </a:p>
        </p:txBody>
      </p:sp>
      <p:sp>
        <p:nvSpPr>
          <p:cNvPr id="23" name="TextBox 22"/>
          <p:cNvSpPr txBox="1"/>
          <p:nvPr/>
        </p:nvSpPr>
        <p:spPr>
          <a:xfrm>
            <a:off x="9774016" y="4544726"/>
            <a:ext cx="14979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 smtClean="0"/>
              <a:t>Feel soapy</a:t>
            </a:r>
            <a:endParaRPr lang="en-AU" sz="2400" dirty="0"/>
          </a:p>
        </p:txBody>
      </p:sp>
      <p:sp>
        <p:nvSpPr>
          <p:cNvPr id="24" name="TextBox 23"/>
          <p:cNvSpPr txBox="1"/>
          <p:nvPr/>
        </p:nvSpPr>
        <p:spPr>
          <a:xfrm>
            <a:off x="5888414" y="5631345"/>
            <a:ext cx="2392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 smtClean="0"/>
              <a:t>Contain hydrogen</a:t>
            </a:r>
            <a:endParaRPr lang="en-AU" sz="2400" dirty="0"/>
          </a:p>
        </p:txBody>
      </p:sp>
      <p:sp>
        <p:nvSpPr>
          <p:cNvPr id="25" name="TextBox 24"/>
          <p:cNvSpPr txBox="1"/>
          <p:nvPr/>
        </p:nvSpPr>
        <p:spPr>
          <a:xfrm>
            <a:off x="9253271" y="5172026"/>
            <a:ext cx="25394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Contain either hydroxide or carbonate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2507228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 animBg="1"/>
      <p:bldP spid="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3"/>
            <a:ext cx="12191999" cy="22901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pH Scale and Indicators</a:t>
            </a:r>
            <a:endParaRPr lang="en-AU" b="1" dirty="0"/>
          </a:p>
          <a:p>
            <a:pPr marL="0" indent="0">
              <a:buNone/>
            </a:pPr>
            <a:r>
              <a:rPr lang="en-AU" dirty="0" smtClean="0"/>
              <a:t>Indicators and the pH scale is used to show whether substances are acids or bases.</a:t>
            </a:r>
          </a:p>
          <a:p>
            <a:pPr marL="0" indent="0">
              <a:buNone/>
            </a:pPr>
            <a:r>
              <a:rPr lang="en-AU" dirty="0" smtClean="0"/>
              <a:t>The pH scale ranges from 1 to 14, with 7 being neutral.</a:t>
            </a: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20147" b="16769"/>
          <a:stretch/>
        </p:blipFill>
        <p:spPr>
          <a:xfrm>
            <a:off x="1601584" y="2595675"/>
            <a:ext cx="8911243" cy="3755250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2993983"/>
              </p:ext>
            </p:extLst>
          </p:nvPr>
        </p:nvGraphicFramePr>
        <p:xfrm>
          <a:off x="9514481" y="69246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</a:t>
                      </a:r>
                      <a:r>
                        <a:rPr lang="en-AU" dirty="0" smtClean="0"/>
                        <a:t>pH range indicates an acid?</a:t>
                      </a:r>
                      <a:endParaRPr lang="en-AU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921953"/>
              </p:ext>
            </p:extLst>
          </p:nvPr>
        </p:nvGraphicFramePr>
        <p:xfrm>
          <a:off x="6836963" y="82499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</a:t>
                      </a:r>
                      <a:r>
                        <a:rPr lang="en-AU" dirty="0" smtClean="0"/>
                        <a:t>pH range indicates a base?</a:t>
                      </a:r>
                      <a:endParaRPr lang="en-AU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777056"/>
              </p:ext>
            </p:extLst>
          </p:nvPr>
        </p:nvGraphicFramePr>
        <p:xfrm>
          <a:off x="4159445" y="82499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 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In the diagram,</a:t>
                      </a:r>
                      <a:r>
                        <a:rPr lang="en-AU" baseline="0" dirty="0" smtClean="0"/>
                        <a:t> w</a:t>
                      </a:r>
                      <a:r>
                        <a:rPr lang="en-AU" dirty="0" smtClean="0"/>
                        <a:t>hat is the strongest base?</a:t>
                      </a:r>
                      <a:endParaRPr lang="en-AU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8527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3"/>
            <a:ext cx="11880375" cy="4388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Universal Indicator</a:t>
            </a:r>
            <a:endParaRPr lang="en-AU" b="1" dirty="0"/>
          </a:p>
          <a:p>
            <a:pPr marL="0" indent="0">
              <a:buNone/>
            </a:pPr>
            <a:r>
              <a:rPr lang="en-AU" dirty="0" smtClean="0"/>
              <a:t>Universal indicator is a mixture of indicators that shows the pH of substances.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 smtClean="0"/>
              <a:t>Hydrochloric acid is a strong acid.  What colour would universal indicator show?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 smtClean="0"/>
              <a:t>Baking soda is a weak base.  What colour would universal indicator show?</a:t>
            </a:r>
            <a:endParaRPr lang="en-AU" dirty="0"/>
          </a:p>
        </p:txBody>
      </p:sp>
      <p:pic>
        <p:nvPicPr>
          <p:cNvPr id="5" name="Picture 2" descr="Related 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77" b="45115"/>
          <a:stretch/>
        </p:blipFill>
        <p:spPr bwMode="auto">
          <a:xfrm>
            <a:off x="1982851" y="3800901"/>
            <a:ext cx="8355220" cy="27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0443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5840" y="2057400"/>
            <a:ext cx="8274424" cy="2514600"/>
          </a:xfrm>
          <a:solidFill>
            <a:schemeClr val="bg1"/>
          </a:solidFill>
          <a:ln w="38100">
            <a:solidFill>
              <a:schemeClr val="accent4"/>
            </a:solidFill>
          </a:ln>
        </p:spPr>
        <p:txBody>
          <a:bodyPr anchor="ctr">
            <a:normAutofit/>
          </a:bodyPr>
          <a:lstStyle/>
          <a:p>
            <a:r>
              <a:rPr lang="en-AU" dirty="0" smtClean="0"/>
              <a:t>Reaction of Acids With Metals</a:t>
            </a:r>
            <a:br>
              <a:rPr lang="en-AU" dirty="0" smtClean="0"/>
            </a:br>
            <a:r>
              <a:rPr lang="en-AU" sz="2800" dirty="0" smtClean="0"/>
              <a:t>Year </a:t>
            </a:r>
            <a:r>
              <a:rPr lang="en-AU" sz="2800" dirty="0"/>
              <a:t>9</a:t>
            </a:r>
            <a:r>
              <a:rPr lang="en-AU" sz="2800" dirty="0" smtClean="0"/>
              <a:t> </a:t>
            </a:r>
            <a:r>
              <a:rPr lang="en-AU" sz="2800" dirty="0"/>
              <a:t>Science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296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2609"/>
            <a:ext cx="3590904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96108"/>
            <a:ext cx="4498548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3173235"/>
              </p:ext>
            </p:extLst>
          </p:nvPr>
        </p:nvGraphicFramePr>
        <p:xfrm>
          <a:off x="9514481" y="69246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</a:t>
                      </a:r>
                      <a:r>
                        <a:rPr lang="en-AU" dirty="0" smtClean="0"/>
                        <a:t>are </a:t>
                      </a:r>
                      <a:r>
                        <a:rPr lang="en-AU" baseline="0" dirty="0" smtClean="0"/>
                        <a:t>we learning about</a:t>
                      </a:r>
                      <a:r>
                        <a:rPr lang="en-AU" dirty="0" smtClean="0"/>
                        <a:t>?</a:t>
                      </a:r>
                      <a:endParaRPr lang="en-AU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D56355AD-F9E3-406A-AA51-BD8916277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601" y="572166"/>
            <a:ext cx="9434036" cy="1620000"/>
          </a:xfrm>
        </p:spPr>
        <p:txBody>
          <a:bodyPr>
            <a:normAutofit/>
          </a:bodyPr>
          <a:lstStyle/>
          <a:p>
            <a:r>
              <a:rPr lang="en-AU" dirty="0" smtClean="0"/>
              <a:t>Predict products of reactions between acids and metals</a:t>
            </a:r>
          </a:p>
          <a:p>
            <a:r>
              <a:rPr lang="en-AU" dirty="0" smtClean="0"/>
              <a:t>Define and identify salts</a:t>
            </a:r>
          </a:p>
          <a:p>
            <a:endParaRPr lang="en-AU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C9CF77F-9496-4178-8C53-0D1F282880E9}"/>
              </a:ext>
            </a:extLst>
          </p:cNvPr>
          <p:cNvSpPr txBox="1"/>
          <p:nvPr/>
        </p:nvSpPr>
        <p:spPr>
          <a:xfrm>
            <a:off x="0" y="2980883"/>
            <a:ext cx="1243029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Some compounds are made from a metal and a non-metal.  Sodium chloride (table salt) contains one atom of sodium and one of chlorine. Its chemical formula is </a:t>
            </a:r>
            <a:r>
              <a:rPr lang="en-AU" sz="2800" dirty="0" err="1" smtClean="0"/>
              <a:t>NaCl</a:t>
            </a:r>
            <a:r>
              <a:rPr lang="en-AU" sz="2800" dirty="0" smtClean="0"/>
              <a:t>.</a:t>
            </a:r>
          </a:p>
          <a:p>
            <a:endParaRPr lang="en-AU" sz="2800" dirty="0"/>
          </a:p>
          <a:p>
            <a:r>
              <a:rPr lang="en-AU" sz="2800" dirty="0" smtClean="0"/>
              <a:t>For each of the compounds listed below, underline the metal atom and put a circle around the non-metal.</a:t>
            </a:r>
          </a:p>
          <a:p>
            <a:endParaRPr lang="en-AU" sz="2800" dirty="0" smtClean="0"/>
          </a:p>
          <a:p>
            <a:pPr algn="ctr"/>
            <a:r>
              <a:rPr lang="en-AU" sz="2800" b="1" dirty="0" err="1" smtClean="0"/>
              <a:t>ZnO</a:t>
            </a:r>
            <a:r>
              <a:rPr lang="en-AU" sz="2800" b="1" dirty="0"/>
              <a:t>	</a:t>
            </a:r>
            <a:r>
              <a:rPr lang="en-AU" sz="2800" b="1" dirty="0" smtClean="0"/>
              <a:t>	MgCl</a:t>
            </a:r>
            <a:r>
              <a:rPr lang="en-AU" sz="2800" b="1" baseline="-25000" dirty="0" smtClean="0"/>
              <a:t>2</a:t>
            </a:r>
            <a:r>
              <a:rPr lang="en-AU" sz="2800" b="1" dirty="0"/>
              <a:t>	</a:t>
            </a:r>
            <a:r>
              <a:rPr lang="en-AU" sz="2800" b="1" dirty="0" smtClean="0"/>
              <a:t>	</a:t>
            </a:r>
            <a:r>
              <a:rPr lang="en-AU" sz="2800" b="1" dirty="0" err="1" smtClean="0"/>
              <a:t>FeO</a:t>
            </a:r>
            <a:r>
              <a:rPr lang="en-AU" sz="2800" b="1" dirty="0" smtClean="0"/>
              <a:t>		AlBr</a:t>
            </a:r>
            <a:r>
              <a:rPr lang="en-AU" sz="2800" b="1" baseline="-25000" dirty="0" smtClean="0"/>
              <a:t>3</a:t>
            </a:r>
            <a:endParaRPr lang="en-AU" sz="2800" b="1" dirty="0"/>
          </a:p>
          <a:p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28995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839940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are salts defined by scientists?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209562"/>
              </p:ext>
            </p:extLst>
          </p:nvPr>
        </p:nvGraphicFramePr>
        <p:xfrm>
          <a:off x="9514800" y="1203375"/>
          <a:ext cx="2605964" cy="34747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Which of the compound listed below are salts?  Explain your</a:t>
                      </a:r>
                      <a:r>
                        <a:rPr lang="en-AU" baseline="0" dirty="0" smtClean="0"/>
                        <a:t> choice.</a:t>
                      </a:r>
                      <a:endParaRPr lang="en-AU" dirty="0" smtClean="0"/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dirty="0" smtClean="0"/>
                        <a:t>Sodium bromide, </a:t>
                      </a:r>
                      <a:r>
                        <a:rPr lang="en-AU" baseline="0" dirty="0" err="1" smtClean="0"/>
                        <a:t>NaBr</a:t>
                      </a:r>
                      <a:endParaRPr lang="en-AU" baseline="0" dirty="0" smtClean="0"/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dirty="0" smtClean="0"/>
                        <a:t>Aluminium chloride, AlCl</a:t>
                      </a:r>
                      <a:r>
                        <a:rPr lang="en-AU" baseline="-25000" dirty="0" smtClean="0"/>
                        <a:t>3</a:t>
                      </a:r>
                      <a:endParaRPr lang="en-AU" baseline="0" dirty="0" smtClean="0"/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dirty="0" smtClean="0"/>
                        <a:t>Glucose,                        C</a:t>
                      </a:r>
                      <a:r>
                        <a:rPr lang="en-AU" baseline="-25000" dirty="0" smtClean="0"/>
                        <a:t>6</a:t>
                      </a:r>
                      <a:r>
                        <a:rPr lang="en-AU" baseline="0" dirty="0" smtClean="0"/>
                        <a:t>H</a:t>
                      </a:r>
                      <a:r>
                        <a:rPr lang="en-AU" baseline="-25000" dirty="0" smtClean="0"/>
                        <a:t>12</a:t>
                      </a:r>
                      <a:r>
                        <a:rPr lang="en-AU" baseline="0" dirty="0" smtClean="0"/>
                        <a:t>O</a:t>
                      </a:r>
                      <a:r>
                        <a:rPr lang="en-AU" baseline="-25000" dirty="0" smtClean="0"/>
                        <a:t>6</a:t>
                      </a:r>
                      <a:endParaRPr lang="en-AU" baseline="0" dirty="0" smtClean="0"/>
                    </a:p>
                    <a:p>
                      <a:pPr marL="342900" indent="-342900">
                        <a:buAutoNum type="alphaLcParenR"/>
                      </a:pPr>
                      <a:r>
                        <a:rPr lang="en-AU" dirty="0" smtClean="0"/>
                        <a:t>Calcium </a:t>
                      </a:r>
                      <a:r>
                        <a:rPr lang="en-AU" baseline="0" dirty="0" smtClean="0"/>
                        <a:t>carbonate, CaCO</a:t>
                      </a:r>
                      <a:r>
                        <a:rPr lang="en-AU" baseline="-25000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8559835" cy="3665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Salts</a:t>
            </a:r>
          </a:p>
          <a:p>
            <a:r>
              <a:rPr lang="en-AU" dirty="0" smtClean="0"/>
              <a:t>In our everyday language, the word salt refers to the stuff we put on our food to make it taste better.</a:t>
            </a:r>
          </a:p>
          <a:p>
            <a:r>
              <a:rPr lang="en-AU" dirty="0" smtClean="0"/>
              <a:t>To a scientist, the term salt refers to any compound made from a metal and a non-metal (or group of non-metals).</a:t>
            </a:r>
          </a:p>
          <a:p>
            <a:r>
              <a:rPr lang="en-AU" dirty="0" smtClean="0"/>
              <a:t>Magnesium chloride (MgCl</a:t>
            </a:r>
            <a:r>
              <a:rPr lang="en-AU" baseline="-25000" dirty="0" smtClean="0"/>
              <a:t>2</a:t>
            </a:r>
            <a:r>
              <a:rPr lang="en-AU" dirty="0" smtClean="0"/>
              <a:t>), copper chloride (CuCl</a:t>
            </a:r>
            <a:r>
              <a:rPr lang="en-AU" baseline="-25000" dirty="0" smtClean="0"/>
              <a:t>2</a:t>
            </a:r>
            <a:r>
              <a:rPr lang="en-AU" dirty="0" smtClean="0"/>
              <a:t>), and copper sulfate (CuSO</a:t>
            </a:r>
            <a:r>
              <a:rPr lang="en-AU" baseline="-25000" dirty="0" smtClean="0"/>
              <a:t>4</a:t>
            </a:r>
            <a:r>
              <a:rPr lang="en-AU" dirty="0" smtClean="0"/>
              <a:t>) are all salts.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00" y="4489131"/>
            <a:ext cx="2381250" cy="1781175"/>
          </a:xfrm>
          <a:prstGeom prst="rect">
            <a:avLst/>
          </a:prstGeom>
        </p:spPr>
      </p:pic>
      <p:pic>
        <p:nvPicPr>
          <p:cNvPr id="1026" name="Picture 2" descr="Image result for copper II chlorid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93" y="4211109"/>
            <a:ext cx="3116289" cy="233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828" y="4062153"/>
            <a:ext cx="23964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95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0284961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Where does the hydrogen</a:t>
                      </a:r>
                      <a:r>
                        <a:rPr lang="en-AU" baseline="0" dirty="0" smtClean="0"/>
                        <a:t> produced come from?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2773295"/>
              </p:ext>
            </p:extLst>
          </p:nvPr>
        </p:nvGraphicFramePr>
        <p:xfrm>
          <a:off x="9514800" y="1203375"/>
          <a:ext cx="2605964" cy="736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is the</a:t>
                      </a:r>
                      <a:r>
                        <a:rPr lang="en-AU" baseline="0" dirty="0" smtClean="0"/>
                        <a:t> salt formed?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584774"/>
            <a:ext cx="11693237" cy="58714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Reaction of Acids with Metals</a:t>
            </a:r>
          </a:p>
          <a:p>
            <a:r>
              <a:rPr lang="en-AU" dirty="0" smtClean="0"/>
              <a:t>Acids react with metals in a predictable way.</a:t>
            </a:r>
          </a:p>
          <a:p>
            <a:r>
              <a:rPr lang="en-AU" dirty="0" smtClean="0"/>
              <a:t>When an acid reacts with a metal, hydrogen gas is produced.</a:t>
            </a:r>
          </a:p>
          <a:p>
            <a:r>
              <a:rPr lang="en-AU" dirty="0" smtClean="0"/>
              <a:t>The hydrogen gas is formed from the hydrogen in the acid.</a:t>
            </a:r>
          </a:p>
          <a:p>
            <a:r>
              <a:rPr lang="en-AU" dirty="0" smtClean="0"/>
              <a:t>The other part of the acid reacts with the metal to form a salt.</a:t>
            </a:r>
          </a:p>
          <a:p>
            <a:r>
              <a:rPr lang="en-AU" dirty="0" smtClean="0"/>
              <a:t>For example:</a:t>
            </a:r>
          </a:p>
          <a:p>
            <a:pPr marL="0" indent="0">
              <a:buNone/>
            </a:pPr>
            <a:r>
              <a:rPr lang="en-AU" dirty="0" smtClean="0"/>
              <a:t>	Magnesium + hydrochloric acid </a:t>
            </a:r>
            <a:r>
              <a:rPr lang="en-AU" dirty="0" smtClean="0">
                <a:sym typeface="Wingdings" panose="05000000000000000000" pitchFamily="2" charset="2"/>
              </a:rPr>
              <a:t> hydrogen + magnesium chloride</a:t>
            </a:r>
          </a:p>
          <a:p>
            <a:pPr marL="0" indent="0">
              <a:buNone/>
            </a:pPr>
            <a:r>
              <a:rPr lang="en-AU" dirty="0">
                <a:sym typeface="Wingdings" panose="05000000000000000000" pitchFamily="2" charset="2"/>
              </a:rPr>
              <a:t>	</a:t>
            </a:r>
            <a:r>
              <a:rPr lang="en-AU" dirty="0" smtClean="0">
                <a:sym typeface="Wingdings" panose="05000000000000000000" pitchFamily="2" charset="2"/>
              </a:rPr>
              <a:t>           Mg     +         2HCl                      H</a:t>
            </a:r>
            <a:r>
              <a:rPr lang="en-AU" baseline="-25000" dirty="0" smtClean="0">
                <a:sym typeface="Wingdings" panose="05000000000000000000" pitchFamily="2" charset="2"/>
              </a:rPr>
              <a:t>2</a:t>
            </a:r>
            <a:r>
              <a:rPr lang="en-AU" dirty="0" smtClean="0">
                <a:sym typeface="Wingdings" panose="05000000000000000000" pitchFamily="2" charset="2"/>
              </a:rPr>
              <a:t>        +          MgCl</a:t>
            </a:r>
            <a:r>
              <a:rPr lang="en-AU" baseline="-25000" dirty="0" smtClean="0">
                <a:sym typeface="Wingdings" panose="05000000000000000000" pitchFamily="2" charset="2"/>
              </a:rPr>
              <a:t>2</a:t>
            </a:r>
          </a:p>
          <a:p>
            <a:r>
              <a:rPr lang="en-AU" dirty="0" smtClean="0">
                <a:sym typeface="Wingdings" panose="05000000000000000000" pitchFamily="2" charset="2"/>
              </a:rPr>
              <a:t>The hydrogen gas has formed from the hydrogen in the acid.</a:t>
            </a:r>
          </a:p>
          <a:p>
            <a:r>
              <a:rPr lang="en-AU" dirty="0" smtClean="0">
                <a:sym typeface="Wingdings" panose="05000000000000000000" pitchFamily="2" charset="2"/>
              </a:rPr>
              <a:t>The magnesium chloride has formed from the metal, and the chlorine in the acid.</a:t>
            </a:r>
            <a:endParaRPr lang="en-AU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60994"/>
              </p:ext>
            </p:extLst>
          </p:nvPr>
        </p:nvGraphicFramePr>
        <p:xfrm>
          <a:off x="9514800" y="2069110"/>
          <a:ext cx="2605964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In the reaction below,</a:t>
                      </a:r>
                      <a:r>
                        <a:rPr lang="en-AU" baseline="0" dirty="0" smtClean="0"/>
                        <a:t> where has the hydrogen gas come from?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5884620"/>
              </p:ext>
            </p:extLst>
          </p:nvPr>
        </p:nvGraphicFramePr>
        <p:xfrm>
          <a:off x="7187411" y="68400"/>
          <a:ext cx="2245244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24524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4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In the reaction below,</a:t>
                      </a:r>
                      <a:r>
                        <a:rPr lang="en-AU" baseline="0" dirty="0" smtClean="0"/>
                        <a:t> how has the salt been formed?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Oval 2"/>
          <p:cNvSpPr/>
          <p:nvPr/>
        </p:nvSpPr>
        <p:spPr>
          <a:xfrm>
            <a:off x="3629891" y="4184075"/>
            <a:ext cx="48213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Oval 11"/>
          <p:cNvSpPr/>
          <p:nvPr/>
        </p:nvSpPr>
        <p:spPr>
          <a:xfrm>
            <a:off x="6414653" y="4167449"/>
            <a:ext cx="484911" cy="4932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Oval 14"/>
          <p:cNvSpPr/>
          <p:nvPr/>
        </p:nvSpPr>
        <p:spPr>
          <a:xfrm>
            <a:off x="1816331" y="4200699"/>
            <a:ext cx="66224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Oval 15"/>
          <p:cNvSpPr/>
          <p:nvPr/>
        </p:nvSpPr>
        <p:spPr>
          <a:xfrm>
            <a:off x="8380614" y="4161906"/>
            <a:ext cx="1062644" cy="520929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Oval 16"/>
          <p:cNvSpPr/>
          <p:nvPr/>
        </p:nvSpPr>
        <p:spPr>
          <a:xfrm>
            <a:off x="3987070" y="4184075"/>
            <a:ext cx="48213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492605"/>
              </p:ext>
            </p:extLst>
          </p:nvPr>
        </p:nvGraphicFramePr>
        <p:xfrm>
          <a:off x="4499302" y="81853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5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salt </a:t>
                      </a:r>
                      <a:r>
                        <a:rPr lang="en-AU" baseline="0" dirty="0" smtClean="0"/>
                        <a:t>forms from </a:t>
                      </a:r>
                      <a:r>
                        <a:rPr lang="en-AU" b="1" baseline="0" dirty="0" smtClean="0"/>
                        <a:t>zinc</a:t>
                      </a:r>
                      <a:r>
                        <a:rPr lang="en-AU" baseline="0" dirty="0" smtClean="0"/>
                        <a:t> and </a:t>
                      </a:r>
                      <a:r>
                        <a:rPr lang="en-AU" b="1" baseline="0" dirty="0" smtClean="0"/>
                        <a:t>hydrochloric acid</a:t>
                      </a:r>
                      <a:r>
                        <a:rPr lang="en-AU" baseline="0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2691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2" grpId="0" animBg="1"/>
      <p:bldP spid="12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2947109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Where do</a:t>
                      </a:r>
                      <a:r>
                        <a:rPr lang="en-AU" baseline="0" dirty="0" smtClean="0"/>
                        <a:t> the two parts of a salt come from?</a:t>
                      </a:r>
                      <a:r>
                        <a:rPr lang="en-AU" dirty="0" smtClean="0"/>
                        <a:t>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236245"/>
              </p:ext>
            </p:extLst>
          </p:nvPr>
        </p:nvGraphicFramePr>
        <p:xfrm>
          <a:off x="9514800" y="1203375"/>
          <a:ext cx="2605964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 smtClean="0"/>
                        <a:t>Which acid reacts with magnesium to form magnesium</a:t>
                      </a:r>
                      <a:r>
                        <a:rPr lang="en-AU" baseline="0" dirty="0" smtClean="0"/>
                        <a:t> nitrate?</a:t>
                      </a:r>
                      <a:endParaRPr lang="en-AU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584774"/>
            <a:ext cx="9405275" cy="51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Reaction of Acids with Metals</a:t>
            </a:r>
          </a:p>
          <a:p>
            <a:r>
              <a:rPr lang="en-AU" dirty="0" smtClean="0"/>
              <a:t>Different acids form different salts.</a:t>
            </a:r>
          </a:p>
          <a:p>
            <a:pPr lvl="1"/>
            <a:r>
              <a:rPr lang="en-AU" sz="2600" b="1" dirty="0" smtClean="0"/>
              <a:t>Hydrochloric</a:t>
            </a:r>
            <a:r>
              <a:rPr lang="en-AU" sz="2600" dirty="0" smtClean="0"/>
              <a:t> acid forms </a:t>
            </a:r>
            <a:r>
              <a:rPr lang="en-AU" sz="2600" b="1" dirty="0" smtClean="0"/>
              <a:t>chloride</a:t>
            </a:r>
            <a:r>
              <a:rPr lang="en-AU" sz="2600" dirty="0" smtClean="0"/>
              <a:t> salts, </a:t>
            </a:r>
            <a:r>
              <a:rPr lang="en-AU" sz="2600" dirty="0" err="1" smtClean="0"/>
              <a:t>eg</a:t>
            </a:r>
            <a:r>
              <a:rPr lang="en-AU" sz="2600" dirty="0" smtClean="0"/>
              <a:t> sodium chloride.</a:t>
            </a:r>
          </a:p>
          <a:p>
            <a:pPr lvl="1"/>
            <a:r>
              <a:rPr lang="en-AU" sz="2600" b="1" dirty="0" smtClean="0"/>
              <a:t>Nitric </a:t>
            </a:r>
            <a:r>
              <a:rPr lang="en-AU" sz="2600" dirty="0" smtClean="0"/>
              <a:t>acid</a:t>
            </a:r>
            <a:r>
              <a:rPr lang="en-AU" sz="2600" b="1" dirty="0" smtClean="0"/>
              <a:t> </a:t>
            </a:r>
            <a:r>
              <a:rPr lang="en-AU" sz="2600" dirty="0" smtClean="0"/>
              <a:t>forms </a:t>
            </a:r>
            <a:r>
              <a:rPr lang="en-AU" sz="2600" b="1" dirty="0" smtClean="0"/>
              <a:t>nitrate</a:t>
            </a:r>
            <a:r>
              <a:rPr lang="en-AU" sz="2600" dirty="0" smtClean="0"/>
              <a:t> salts, </a:t>
            </a:r>
            <a:r>
              <a:rPr lang="en-AU" sz="2600" dirty="0" err="1" smtClean="0"/>
              <a:t>eg</a:t>
            </a:r>
            <a:r>
              <a:rPr lang="en-AU" sz="2600" dirty="0" smtClean="0"/>
              <a:t> sodium nitrate.</a:t>
            </a:r>
          </a:p>
          <a:p>
            <a:pPr lvl="1"/>
            <a:r>
              <a:rPr lang="en-AU" sz="2600" b="1" dirty="0" smtClean="0"/>
              <a:t>Sulfuric</a:t>
            </a:r>
            <a:r>
              <a:rPr lang="en-AU" sz="2600" dirty="0" smtClean="0"/>
              <a:t> acid forms </a:t>
            </a:r>
            <a:r>
              <a:rPr lang="en-AU" sz="2600" b="1" dirty="0" smtClean="0"/>
              <a:t>sulfate</a:t>
            </a:r>
            <a:r>
              <a:rPr lang="en-AU" sz="2600" dirty="0" smtClean="0"/>
              <a:t> salts, </a:t>
            </a:r>
            <a:r>
              <a:rPr lang="en-AU" sz="2600" dirty="0" err="1" smtClean="0"/>
              <a:t>eg</a:t>
            </a:r>
            <a:r>
              <a:rPr lang="en-AU" sz="2600" dirty="0" smtClean="0"/>
              <a:t> sodium sulfate.</a:t>
            </a:r>
          </a:p>
          <a:p>
            <a:pPr lvl="1"/>
            <a:r>
              <a:rPr lang="en-AU" sz="2600" b="1" dirty="0" smtClean="0"/>
              <a:t>Ethanoic </a:t>
            </a:r>
            <a:r>
              <a:rPr lang="en-AU" sz="2600" dirty="0" smtClean="0"/>
              <a:t>acid (vinegar) forms </a:t>
            </a:r>
            <a:r>
              <a:rPr lang="en-AU" sz="2600" b="1" dirty="0" smtClean="0"/>
              <a:t>ethanoate </a:t>
            </a:r>
            <a:r>
              <a:rPr lang="en-AU" sz="2600" dirty="0" smtClean="0"/>
              <a:t>salts, </a:t>
            </a:r>
            <a:r>
              <a:rPr lang="en-AU" sz="2600" dirty="0" err="1" smtClean="0"/>
              <a:t>eg</a:t>
            </a:r>
            <a:r>
              <a:rPr lang="en-AU" sz="2600" dirty="0" smtClean="0"/>
              <a:t> sodium ethanoate.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681102"/>
              </p:ext>
            </p:extLst>
          </p:nvPr>
        </p:nvGraphicFramePr>
        <p:xfrm>
          <a:off x="9514800" y="2612670"/>
          <a:ext cx="2605964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name of the salt formed when copper</a:t>
                      </a:r>
                      <a:r>
                        <a:rPr lang="en-AU" baseline="0" dirty="0" smtClean="0"/>
                        <a:t> reacts with sulfuric acid?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4104220"/>
              </p:ext>
            </p:extLst>
          </p:nvPr>
        </p:nvGraphicFramePr>
        <p:xfrm>
          <a:off x="9514800" y="4021965"/>
          <a:ext cx="2605964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4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are</a:t>
                      </a:r>
                      <a:r>
                        <a:rPr lang="en-AU" baseline="0" dirty="0" smtClean="0"/>
                        <a:t> the reactants that would form </a:t>
                      </a:r>
                      <a:r>
                        <a:rPr lang="en-AU" baseline="0" smtClean="0"/>
                        <a:t>calcium ethanoate?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9986" t="12327" r="30218" b="3193"/>
          <a:stretch/>
        </p:blipFill>
        <p:spPr>
          <a:xfrm>
            <a:off x="4538665" y="3252750"/>
            <a:ext cx="1605525" cy="340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02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14743</TotalTime>
  <Words>1285</Words>
  <Application>Microsoft Office PowerPoint</Application>
  <PresentationFormat>Widescreen</PresentationFormat>
  <Paragraphs>204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Reaction of Acids With Metals Year 9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Science</dc:title>
  <dc:creator>Microsoft account</dc:creator>
  <cp:lastModifiedBy>Microsoft account</cp:lastModifiedBy>
  <cp:revision>308</cp:revision>
  <cp:lastPrinted>2017-04-18T22:41:05Z</cp:lastPrinted>
  <dcterms:created xsi:type="dcterms:W3CDTF">2017-01-28T08:32:28Z</dcterms:created>
  <dcterms:modified xsi:type="dcterms:W3CDTF">2020-11-09T04:24:48Z</dcterms:modified>
</cp:coreProperties>
</file>

<file path=docProps/thumbnail.jpeg>
</file>